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2" r:id="rId2"/>
    <p:sldId id="283" r:id="rId3"/>
    <p:sldId id="284" r:id="rId4"/>
    <p:sldId id="256" r:id="rId5"/>
    <p:sldId id="258" r:id="rId6"/>
    <p:sldId id="260" r:id="rId7"/>
    <p:sldId id="257" r:id="rId8"/>
    <p:sldId id="263" r:id="rId9"/>
    <p:sldId id="285" r:id="rId10"/>
    <p:sldId id="264" r:id="rId11"/>
    <p:sldId id="265" r:id="rId12"/>
    <p:sldId id="267" r:id="rId13"/>
    <p:sldId id="286" r:id="rId14"/>
    <p:sldId id="288" r:id="rId15"/>
    <p:sldId id="269" r:id="rId16"/>
    <p:sldId id="270" r:id="rId17"/>
    <p:sldId id="271" r:id="rId18"/>
    <p:sldId id="287" r:id="rId19"/>
    <p:sldId id="289" r:id="rId20"/>
    <p:sldId id="274" r:id="rId21"/>
    <p:sldId id="275" r:id="rId22"/>
    <p:sldId id="277" r:id="rId23"/>
    <p:sldId id="279" r:id="rId24"/>
    <p:sldId id="29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pt-BR"/>
              <a:t>Clique para editar o título mestre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0A5F2C8-121A-4B08-8C73-FFA73FF6CD13}" type="datetimeFigureOut">
              <a:rPr lang="pt-BR" smtClean="0"/>
              <a:t>28/02/2018</a:t>
            </a:fld>
            <a:endParaRPr lang="pt-BR"/>
          </a:p>
        </p:txBody>
      </p:sp>
      <p:sp>
        <p:nvSpPr>
          <p:cNvPr id="5" name="Footer Placeholder 4"/>
          <p:cNvSpPr>
            <a:spLocks noGrp="1"/>
          </p:cNvSpPr>
          <p:nvPr>
            <p:ph type="ftr" sz="quarter" idx="11"/>
          </p:nvPr>
        </p:nvSpPr>
        <p:spPr>
          <a:xfrm>
            <a:off x="2416500" y="329307"/>
            <a:ext cx="4973915" cy="309201"/>
          </a:xfrm>
        </p:spPr>
        <p:txBody>
          <a:bodyPr/>
          <a:lstStyle/>
          <a:p>
            <a:endParaRPr lang="pt-BR"/>
          </a:p>
        </p:txBody>
      </p:sp>
      <p:sp>
        <p:nvSpPr>
          <p:cNvPr id="6" name="Slide Number Placeholder 5"/>
          <p:cNvSpPr>
            <a:spLocks noGrp="1"/>
          </p:cNvSpPr>
          <p:nvPr>
            <p:ph type="sldNum" sz="quarter" idx="12"/>
          </p:nvPr>
        </p:nvSpPr>
        <p:spPr>
          <a:xfrm>
            <a:off x="1437664" y="798973"/>
            <a:ext cx="811019" cy="503578"/>
          </a:xfrm>
        </p:spPr>
        <p:txBody>
          <a:bodyPr/>
          <a:lstStyle/>
          <a:p>
            <a:fld id="{D37E16BC-5DA4-43D2-B479-6B1792C8EE15}" type="slidenum">
              <a:rPr lang="pt-BR" smtClean="0"/>
              <a:t>‹nº›</a:t>
            </a:fld>
            <a:endParaRPr lang="pt-B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392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0A5F2C8-121A-4B08-8C73-FFA73FF6CD13}" type="datetimeFigureOut">
              <a:rPr lang="pt-BR" smtClean="0"/>
              <a:t>28/02/2018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37E16BC-5DA4-43D2-B479-6B1792C8EE15}" type="slidenum">
              <a:rPr lang="pt-BR" smtClean="0"/>
              <a:t>‹nº›</a:t>
            </a:fld>
            <a:endParaRPr lang="pt-B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6604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0A5F2C8-121A-4B08-8C73-FFA73FF6CD13}" type="datetimeFigureOut">
              <a:rPr lang="pt-BR" smtClean="0"/>
              <a:t>28/02/2018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37E16BC-5DA4-43D2-B479-6B1792C8EE15}" type="slidenum">
              <a:rPr lang="pt-BR" smtClean="0"/>
              <a:t>‹nº›</a:t>
            </a:fld>
            <a:endParaRPr lang="pt-B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570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0A5F2C8-121A-4B08-8C73-FFA73FF6CD13}" type="datetimeFigureOut">
              <a:rPr lang="pt-BR" smtClean="0"/>
              <a:t>28/02/2018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37E16BC-5DA4-43D2-B479-6B1792C8EE15}" type="slidenum">
              <a:rPr lang="pt-BR" smtClean="0"/>
              <a:t>‹nº›</a:t>
            </a:fld>
            <a:endParaRPr lang="pt-B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132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pt-BR"/>
              <a:t>Clique para editar o título mestre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C0A5F2C8-121A-4B08-8C73-FFA73FF6CD13}" type="datetimeFigureOut">
              <a:rPr lang="pt-BR" smtClean="0"/>
              <a:t>28/02/2018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37E16BC-5DA4-43D2-B479-6B1792C8EE15}" type="slidenum">
              <a:rPr lang="pt-BR" smtClean="0"/>
              <a:t>‹nº›</a:t>
            </a:fld>
            <a:endParaRPr lang="pt-B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231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0A5F2C8-121A-4B08-8C73-FFA73FF6CD13}" type="datetimeFigureOut">
              <a:rPr lang="pt-BR" smtClean="0"/>
              <a:t>28/02/2018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37E16BC-5DA4-43D2-B479-6B1792C8EE15}" type="slidenum">
              <a:rPr lang="pt-BR" smtClean="0"/>
              <a:t>‹nº›</a:t>
            </a:fld>
            <a:endParaRPr lang="pt-B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162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447191" y="2824269"/>
            <a:ext cx="4645152" cy="264445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412362" y="2821491"/>
            <a:ext cx="4645152" cy="2637371"/>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0A5F2C8-121A-4B08-8C73-FFA73FF6CD13}" type="datetimeFigureOut">
              <a:rPr lang="pt-BR" smtClean="0"/>
              <a:t>28/02/2018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37E16BC-5DA4-43D2-B479-6B1792C8EE15}" type="slidenum">
              <a:rPr lang="pt-BR" smtClean="0"/>
              <a:t>‹nº›</a:t>
            </a:fld>
            <a:endParaRPr lang="pt-B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379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0A5F2C8-121A-4B08-8C73-FFA73FF6CD13}" type="datetimeFigureOut">
              <a:rPr lang="pt-BR" smtClean="0"/>
              <a:t>28/02/2018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37E16BC-5DA4-43D2-B479-6B1792C8EE15}" type="slidenum">
              <a:rPr lang="pt-BR" smtClean="0"/>
              <a:t>‹nº›</a:t>
            </a:fld>
            <a:endParaRPr lang="pt-B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021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5F2C8-121A-4B08-8C73-FFA73FF6CD13}" type="datetimeFigureOut">
              <a:rPr lang="pt-BR" smtClean="0"/>
              <a:t>28/02/2018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37E16BC-5DA4-43D2-B479-6B1792C8EE15}" type="slidenum">
              <a:rPr lang="pt-BR" smtClean="0"/>
              <a:t>‹nº›</a:t>
            </a:fld>
            <a:endParaRPr lang="pt-BR"/>
          </a:p>
        </p:txBody>
      </p:sp>
    </p:spTree>
    <p:extLst>
      <p:ext uri="{BB962C8B-B14F-4D97-AF65-F5344CB8AC3E}">
        <p14:creationId xmlns:p14="http://schemas.microsoft.com/office/powerpoint/2010/main" val="153145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pt-BR"/>
              <a:t>Clique para editar o título mestre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C0A5F2C8-121A-4B08-8C73-FFA73FF6CD13}" type="datetimeFigureOut">
              <a:rPr lang="pt-BR" smtClean="0"/>
              <a:t>28/02/2018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37E16BC-5DA4-43D2-B479-6B1792C8EE15}" type="slidenum">
              <a:rPr lang="pt-BR" smtClean="0"/>
              <a:t>‹nº›</a:t>
            </a:fld>
            <a:endParaRPr lang="pt-B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95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0A5F2C8-121A-4B08-8C73-FFA73FF6CD13}" type="datetimeFigureOut">
              <a:rPr lang="pt-BR" smtClean="0"/>
              <a:t>28/02/2018</a:t>
            </a:fld>
            <a:endParaRPr lang="pt-BR"/>
          </a:p>
        </p:txBody>
      </p:sp>
      <p:sp>
        <p:nvSpPr>
          <p:cNvPr id="6" name="Footer Placeholder 5"/>
          <p:cNvSpPr>
            <a:spLocks noGrp="1"/>
          </p:cNvSpPr>
          <p:nvPr>
            <p:ph type="ftr" sz="quarter" idx="11"/>
          </p:nvPr>
        </p:nvSpPr>
        <p:spPr>
          <a:xfrm>
            <a:off x="1447382" y="318640"/>
            <a:ext cx="5541004" cy="320931"/>
          </a:xfrm>
        </p:spPr>
        <p:txBody>
          <a:bodyPr/>
          <a:lstStyle/>
          <a:p>
            <a:endParaRPr lang="pt-BR"/>
          </a:p>
        </p:txBody>
      </p:sp>
      <p:sp>
        <p:nvSpPr>
          <p:cNvPr id="7" name="Slide Number Placeholder 6"/>
          <p:cNvSpPr>
            <a:spLocks noGrp="1"/>
          </p:cNvSpPr>
          <p:nvPr>
            <p:ph type="sldNum" sz="quarter" idx="12"/>
          </p:nvPr>
        </p:nvSpPr>
        <p:spPr/>
        <p:txBody>
          <a:bodyPr/>
          <a:lstStyle/>
          <a:p>
            <a:fld id="{D37E16BC-5DA4-43D2-B479-6B1792C8EE15}" type="slidenum">
              <a:rPr lang="pt-BR" smtClean="0"/>
              <a:t>‹nº›</a:t>
            </a:fld>
            <a:endParaRPr lang="pt-B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786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0A5F2C8-121A-4B08-8C73-FFA73FF6CD13}" type="datetimeFigureOut">
              <a:rPr lang="pt-BR" smtClean="0"/>
              <a:t>28/02/2018</a:t>
            </a:fld>
            <a:endParaRPr lang="pt-B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37E16BC-5DA4-43D2-B479-6B1792C8EE15}" type="slidenum">
              <a:rPr lang="pt-BR" smtClean="0"/>
              <a:t>‹nº›</a:t>
            </a:fld>
            <a:endParaRPr lang="pt-B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138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EB136-1347-4E4B-9F1A-20A7C7128BF3}"/>
              </a:ext>
            </a:extLst>
          </p:cNvPr>
          <p:cNvSpPr>
            <a:spLocks noGrp="1"/>
          </p:cNvSpPr>
          <p:nvPr>
            <p:ph type="title"/>
          </p:nvPr>
        </p:nvSpPr>
        <p:spPr>
          <a:xfrm>
            <a:off x="4582631" y="1754371"/>
            <a:ext cx="7474689" cy="3211034"/>
          </a:xfrm>
        </p:spPr>
        <p:txBody>
          <a:bodyPr>
            <a:normAutofit/>
          </a:bodyPr>
          <a:lstStyle/>
          <a:p>
            <a:pPr algn="just"/>
            <a:br>
              <a:rPr lang="pt-BR" dirty="0"/>
            </a:br>
            <a:br>
              <a:rPr lang="pt-BR" dirty="0"/>
            </a:br>
            <a:r>
              <a:rPr lang="pt-BR" dirty="0">
                <a:latin typeface="Bahnschrift Light" panose="020B0502040204020203" pitchFamily="34" charset="0"/>
              </a:rPr>
              <a:t>Fruto da partilha dos sacrifícios das crianças e adolescentes e também da coleta da Campanha Missionária </a:t>
            </a:r>
          </a:p>
        </p:txBody>
      </p:sp>
      <p:pic>
        <p:nvPicPr>
          <p:cNvPr id="5" name="Imagem 4">
            <a:extLst>
              <a:ext uri="{FF2B5EF4-FFF2-40B4-BE49-F238E27FC236}">
                <a16:creationId xmlns:a16="http://schemas.microsoft.com/office/drawing/2014/main" id="{9FCF0EB2-142E-4D6D-B3B6-079F8B594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818"/>
            <a:ext cx="4423144" cy="5224043"/>
          </a:xfrm>
          <a:prstGeom prst="rect">
            <a:avLst/>
          </a:prstGeom>
        </p:spPr>
      </p:pic>
      <p:sp>
        <p:nvSpPr>
          <p:cNvPr id="6" name="CaixaDeTexto 5">
            <a:extLst>
              <a:ext uri="{FF2B5EF4-FFF2-40B4-BE49-F238E27FC236}">
                <a16:creationId xmlns:a16="http://schemas.microsoft.com/office/drawing/2014/main" id="{8B457D4D-135E-45DE-83E7-4C3567933865}"/>
              </a:ext>
            </a:extLst>
          </p:cNvPr>
          <p:cNvSpPr txBox="1"/>
          <p:nvPr/>
        </p:nvSpPr>
        <p:spPr>
          <a:xfrm>
            <a:off x="116957" y="45"/>
            <a:ext cx="11940363" cy="1754326"/>
          </a:xfrm>
          <a:prstGeom prst="rect">
            <a:avLst/>
          </a:prstGeom>
          <a:noFill/>
        </p:spPr>
        <p:txBody>
          <a:bodyPr wrap="square" rtlCol="0">
            <a:spAutoFit/>
          </a:bodyPr>
          <a:lstStyle/>
          <a:p>
            <a:r>
              <a:rPr lang="pt-BR" dirty="0"/>
              <a:t> </a:t>
            </a:r>
            <a:r>
              <a:rPr lang="pt-BR" sz="3600" dirty="0">
                <a:latin typeface="Book Antiqua" panose="02040602050305030304" pitchFamily="18" charset="0"/>
              </a:rPr>
              <a:t>Com alegria compartilhamos alguns projetos que são apoiados e incentivados pela Secretaria Internacional da IAM</a:t>
            </a:r>
            <a:endParaRPr lang="pt-BR" dirty="0">
              <a:latin typeface="Book Antiqua" panose="02040602050305030304" pitchFamily="18" charset="0"/>
            </a:endParaRPr>
          </a:p>
        </p:txBody>
      </p:sp>
    </p:spTree>
    <p:extLst>
      <p:ext uri="{BB962C8B-B14F-4D97-AF65-F5344CB8AC3E}">
        <p14:creationId xmlns:p14="http://schemas.microsoft.com/office/powerpoint/2010/main" val="1723023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9EC04478-4402-4D03-994E-5CDE05E0BFD8}"/>
              </a:ext>
            </a:extLst>
          </p:cNvPr>
          <p:cNvSpPr txBox="1"/>
          <p:nvPr/>
        </p:nvSpPr>
        <p:spPr>
          <a:xfrm>
            <a:off x="127591" y="138223"/>
            <a:ext cx="11812772" cy="6555641"/>
          </a:xfrm>
          <a:prstGeom prst="rect">
            <a:avLst/>
          </a:prstGeom>
          <a:noFill/>
        </p:spPr>
        <p:txBody>
          <a:bodyPr wrap="square" rtlCol="0">
            <a:spAutoFit/>
          </a:bodyPr>
          <a:lstStyle/>
          <a:p>
            <a:pPr algn="ctr"/>
            <a:endParaRPr lang="pt-BR" sz="2800" dirty="0"/>
          </a:p>
          <a:p>
            <a:pPr algn="ctr"/>
            <a:endParaRPr lang="pt-BR" sz="2800" dirty="0"/>
          </a:p>
          <a:p>
            <a:pPr algn="ctr"/>
            <a:r>
              <a:rPr lang="pt-BR" sz="2800" dirty="0"/>
              <a:t>Uganda</a:t>
            </a:r>
          </a:p>
          <a:p>
            <a:pPr algn="ctr"/>
            <a:r>
              <a:rPr lang="pt-BR" sz="2800" dirty="0"/>
              <a:t>Arquidiocese de </a:t>
            </a:r>
            <a:r>
              <a:rPr lang="pt-BR" sz="2800" dirty="0" err="1"/>
              <a:t>Tororo</a:t>
            </a:r>
            <a:r>
              <a:rPr lang="pt-BR" sz="2800" dirty="0"/>
              <a:t> – Reestruturação de 4 salas de aula na Escola Católica de </a:t>
            </a:r>
            <a:r>
              <a:rPr lang="pt-BR" sz="2800" dirty="0" err="1"/>
              <a:t>Achilet</a:t>
            </a:r>
            <a:endParaRPr lang="pt-BR" sz="2800" dirty="0"/>
          </a:p>
          <a:p>
            <a:endParaRPr lang="pt-BR" sz="2800" dirty="0"/>
          </a:p>
          <a:p>
            <a:r>
              <a:rPr lang="pt-BR" sz="2800" dirty="0"/>
              <a:t>A escola está situada a 5 quilômetros da cidade de </a:t>
            </a:r>
            <a:r>
              <a:rPr lang="pt-BR" sz="2800" dirty="0" err="1"/>
              <a:t>Tororo</a:t>
            </a:r>
            <a:r>
              <a:rPr lang="pt-BR" sz="2800" dirty="0"/>
              <a:t>.  A maioria das pessoas que vivem naquela região trabalham na agricultura e pobres.</a:t>
            </a:r>
          </a:p>
          <a:p>
            <a:r>
              <a:rPr lang="pt-BR" sz="2800" dirty="0"/>
              <a:t>O prédio original foi construído em 1950 e as salas estavam quase caindo. Era urgente reformar e criar um espaço de aprendizagem seguro para as 1.225 crianças. A construção da escola mudou a atitude não só das crianças, mas também de todas as pessoas: os pais das crianças animaram imitando as crianças que estavam ajudando, seguindo espírito missionário. Os estudantes da escola estão muito agradecidos e profundamente motivados a seguir adiante com seus estudos. </a:t>
            </a:r>
          </a:p>
        </p:txBody>
      </p:sp>
    </p:spTree>
    <p:extLst>
      <p:ext uri="{BB962C8B-B14F-4D97-AF65-F5344CB8AC3E}">
        <p14:creationId xmlns:p14="http://schemas.microsoft.com/office/powerpoint/2010/main" val="345730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Espaço Reservado para Conteúdo 4">
            <a:extLst>
              <a:ext uri="{FF2B5EF4-FFF2-40B4-BE49-F238E27FC236}">
                <a16:creationId xmlns:a16="http://schemas.microsoft.com/office/drawing/2014/main" id="{E67F6445-E486-42E0-9E8A-0E27EA93D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119" y="2700670"/>
            <a:ext cx="6045881" cy="4071716"/>
          </a:xfrm>
          <a:prstGeom prst="rect">
            <a:avLst/>
          </a:prstGeom>
        </p:spPr>
      </p:pic>
      <p:pic>
        <p:nvPicPr>
          <p:cNvPr id="8" name="Espaço Reservado para Conteúdo 4">
            <a:extLst>
              <a:ext uri="{FF2B5EF4-FFF2-40B4-BE49-F238E27FC236}">
                <a16:creationId xmlns:a16="http://schemas.microsoft.com/office/drawing/2014/main" id="{E9E3EFAB-453C-4EF4-AAE1-EB078CA187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6368902" cy="4068622"/>
          </a:xfrm>
        </p:spPr>
      </p:pic>
    </p:spTree>
    <p:extLst>
      <p:ext uri="{BB962C8B-B14F-4D97-AF65-F5344CB8AC3E}">
        <p14:creationId xmlns:p14="http://schemas.microsoft.com/office/powerpoint/2010/main" val="4202112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3B715FF9-3F97-463F-8C48-1CE49A11D2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177516" cy="4090328"/>
          </a:xfrm>
        </p:spPr>
      </p:pic>
      <p:pic>
        <p:nvPicPr>
          <p:cNvPr id="6" name="Espaço Reservado para Conteúdo 4">
            <a:extLst>
              <a:ext uri="{FF2B5EF4-FFF2-40B4-BE49-F238E27FC236}">
                <a16:creationId xmlns:a16="http://schemas.microsoft.com/office/drawing/2014/main" id="{2A4CF955-594C-44F2-9854-74A5AD54D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8782" y="2679404"/>
            <a:ext cx="6443218" cy="4178595"/>
          </a:xfrm>
          <a:prstGeom prst="rect">
            <a:avLst/>
          </a:prstGeom>
        </p:spPr>
      </p:pic>
    </p:spTree>
    <p:extLst>
      <p:ext uri="{BB962C8B-B14F-4D97-AF65-F5344CB8AC3E}">
        <p14:creationId xmlns:p14="http://schemas.microsoft.com/office/powerpoint/2010/main" val="425598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9293A5D-B4BA-4186-8AD0-108B072C9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16" y="265536"/>
            <a:ext cx="8807221" cy="6103365"/>
          </a:xfrm>
          <a:prstGeom prst="rect">
            <a:avLst/>
          </a:prstGeom>
        </p:spPr>
      </p:pic>
      <p:sp>
        <p:nvSpPr>
          <p:cNvPr id="6" name="CaixaDeTexto 5">
            <a:extLst>
              <a:ext uri="{FF2B5EF4-FFF2-40B4-BE49-F238E27FC236}">
                <a16:creationId xmlns:a16="http://schemas.microsoft.com/office/drawing/2014/main" id="{54E6C088-38DC-4E72-BE0A-5B7FB1D4A781}"/>
              </a:ext>
            </a:extLst>
          </p:cNvPr>
          <p:cNvSpPr txBox="1"/>
          <p:nvPr/>
        </p:nvSpPr>
        <p:spPr>
          <a:xfrm>
            <a:off x="1041990" y="4476306"/>
            <a:ext cx="4210493" cy="2646878"/>
          </a:xfrm>
          <a:prstGeom prst="rect">
            <a:avLst/>
          </a:prstGeom>
          <a:noFill/>
        </p:spPr>
        <p:txBody>
          <a:bodyPr wrap="square" rtlCol="0">
            <a:spAutoFit/>
          </a:bodyPr>
          <a:lstStyle/>
          <a:p>
            <a:r>
              <a:rPr lang="pt-BR" sz="16600" dirty="0">
                <a:solidFill>
                  <a:srgbClr val="FFFF00"/>
                </a:solidFill>
              </a:rPr>
              <a:t>Ásia</a:t>
            </a:r>
            <a:r>
              <a:rPr lang="pt-BR" dirty="0"/>
              <a:t> </a:t>
            </a:r>
          </a:p>
        </p:txBody>
      </p:sp>
    </p:spTree>
    <p:extLst>
      <p:ext uri="{BB962C8B-B14F-4D97-AF65-F5344CB8AC3E}">
        <p14:creationId xmlns:p14="http://schemas.microsoft.com/office/powerpoint/2010/main" val="310269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CCCE075-0367-4A64-BD78-CDDAB5522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109" y="106326"/>
            <a:ext cx="9234238" cy="6517758"/>
          </a:xfrm>
          <a:prstGeom prst="rect">
            <a:avLst/>
          </a:prstGeom>
        </p:spPr>
      </p:pic>
    </p:spTree>
    <p:extLst>
      <p:ext uri="{BB962C8B-B14F-4D97-AF65-F5344CB8AC3E}">
        <p14:creationId xmlns:p14="http://schemas.microsoft.com/office/powerpoint/2010/main" val="151668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76472BDB-CBCA-4B2D-B52E-3801DB44DE10}"/>
              </a:ext>
            </a:extLst>
          </p:cNvPr>
          <p:cNvSpPr txBox="1"/>
          <p:nvPr/>
        </p:nvSpPr>
        <p:spPr>
          <a:xfrm>
            <a:off x="276446" y="233916"/>
            <a:ext cx="11759610" cy="7201972"/>
          </a:xfrm>
          <a:prstGeom prst="rect">
            <a:avLst/>
          </a:prstGeom>
          <a:noFill/>
        </p:spPr>
        <p:txBody>
          <a:bodyPr wrap="square" rtlCol="0">
            <a:spAutoFit/>
          </a:bodyPr>
          <a:lstStyle/>
          <a:p>
            <a:pPr algn="ctr"/>
            <a:endParaRPr lang="pt-BR" sz="2600" dirty="0"/>
          </a:p>
          <a:p>
            <a:pPr algn="ctr"/>
            <a:r>
              <a:rPr lang="pt-BR" sz="2600" dirty="0"/>
              <a:t>Índia </a:t>
            </a:r>
          </a:p>
          <a:p>
            <a:pPr algn="ctr"/>
            <a:r>
              <a:rPr lang="pt-BR" sz="2600" dirty="0"/>
              <a:t>Construção de salas na Escola primaria de </a:t>
            </a:r>
            <a:r>
              <a:rPr lang="es-ES" sz="2600" dirty="0">
                <a:effectLst/>
              </a:rPr>
              <a:t>Santa </a:t>
            </a:r>
            <a:r>
              <a:rPr lang="es-ES" sz="2600" dirty="0"/>
              <a:t>Maria.</a:t>
            </a:r>
          </a:p>
          <a:p>
            <a:pPr algn="just"/>
            <a:r>
              <a:rPr lang="es-ES" sz="2600" dirty="0"/>
              <a:t>A </a:t>
            </a:r>
            <a:r>
              <a:rPr lang="es-ES" sz="2600" dirty="0" err="1"/>
              <a:t>região</a:t>
            </a:r>
            <a:r>
              <a:rPr lang="es-ES" sz="2600" dirty="0"/>
              <a:t> de </a:t>
            </a:r>
            <a:r>
              <a:rPr lang="es-ES" sz="2600" dirty="0" err="1">
                <a:effectLst/>
              </a:rPr>
              <a:t>Idappadi</a:t>
            </a:r>
            <a:r>
              <a:rPr lang="es-ES" sz="2600" dirty="0"/>
              <a:t> </a:t>
            </a:r>
            <a:r>
              <a:rPr lang="es-ES" sz="2600" dirty="0" err="1">
                <a:effectLst/>
              </a:rPr>
              <a:t>na</a:t>
            </a:r>
            <a:r>
              <a:rPr lang="pt-BR" sz="2600" dirty="0"/>
              <a:t> Diocese de Salem</a:t>
            </a:r>
            <a:r>
              <a:rPr lang="es-ES" sz="2600" dirty="0">
                <a:effectLst/>
              </a:rPr>
              <a:t> está rodeada de </a:t>
            </a:r>
            <a:r>
              <a:rPr lang="es-ES" sz="2600" dirty="0" err="1">
                <a:effectLst/>
              </a:rPr>
              <a:t>aldeias</a:t>
            </a:r>
            <a:r>
              <a:rPr lang="es-ES" sz="2600" dirty="0">
                <a:effectLst/>
              </a:rPr>
              <a:t> </a:t>
            </a:r>
            <a:r>
              <a:rPr lang="es-ES" sz="2600" dirty="0" err="1">
                <a:effectLst/>
              </a:rPr>
              <a:t>muito</a:t>
            </a:r>
            <a:r>
              <a:rPr lang="es-ES" sz="2600" dirty="0">
                <a:effectLst/>
              </a:rPr>
              <a:t> pobres. </a:t>
            </a:r>
            <a:r>
              <a:rPr lang="es-ES" sz="2600" dirty="0"/>
              <a:t>A </a:t>
            </a:r>
            <a:r>
              <a:rPr lang="es-ES" sz="2600" dirty="0" err="1"/>
              <a:t>escola</a:t>
            </a:r>
            <a:r>
              <a:rPr lang="es-ES" sz="2600" dirty="0"/>
              <a:t> </a:t>
            </a:r>
            <a:r>
              <a:rPr lang="es-ES" sz="2600" dirty="0" err="1"/>
              <a:t>começou</a:t>
            </a:r>
            <a:r>
              <a:rPr lang="es-ES" sz="2600" dirty="0"/>
              <a:t> </a:t>
            </a:r>
            <a:r>
              <a:rPr lang="es-ES" sz="2600" dirty="0" err="1"/>
              <a:t>com</a:t>
            </a:r>
            <a:r>
              <a:rPr lang="es-ES" sz="2600" dirty="0"/>
              <a:t> os </a:t>
            </a:r>
            <a:r>
              <a:rPr lang="es-ES" sz="2600" dirty="0" err="1"/>
              <a:t>missionários</a:t>
            </a:r>
            <a:r>
              <a:rPr lang="es-ES" sz="2600" dirty="0"/>
              <a:t> da </a:t>
            </a:r>
            <a:r>
              <a:rPr lang="es-ES" sz="2600" dirty="0" err="1"/>
              <a:t>Sociedade</a:t>
            </a:r>
            <a:r>
              <a:rPr lang="es-ES" sz="2600" dirty="0"/>
              <a:t> para as </a:t>
            </a:r>
            <a:r>
              <a:rPr lang="es-ES" sz="2600" dirty="0" err="1"/>
              <a:t>Missões</a:t>
            </a:r>
            <a:r>
              <a:rPr lang="es-ES" sz="2600" dirty="0"/>
              <a:t> </a:t>
            </a:r>
            <a:r>
              <a:rPr lang="es-ES" sz="2600" dirty="0" err="1"/>
              <a:t>Estrangeiras</a:t>
            </a:r>
            <a:r>
              <a:rPr lang="es-ES" sz="2600" dirty="0"/>
              <a:t> de Paris (M.E.P) em 1921 para dar </a:t>
            </a:r>
            <a:r>
              <a:rPr lang="es-ES" sz="2600" dirty="0" err="1"/>
              <a:t>resposta</a:t>
            </a:r>
            <a:r>
              <a:rPr lang="es-ES" sz="2600" dirty="0"/>
              <a:t> </a:t>
            </a:r>
            <a:r>
              <a:rPr lang="es-ES" sz="2600" dirty="0" err="1"/>
              <a:t>às</a:t>
            </a:r>
            <a:r>
              <a:rPr lang="es-ES" sz="2600" dirty="0"/>
              <a:t> necesidades educativas das </a:t>
            </a:r>
            <a:r>
              <a:rPr lang="es-ES" sz="2600" dirty="0" err="1"/>
              <a:t>crianças</a:t>
            </a:r>
            <a:r>
              <a:rPr lang="es-ES" sz="2600" dirty="0"/>
              <a:t> pobres da </a:t>
            </a:r>
            <a:r>
              <a:rPr lang="es-ES" sz="2600" dirty="0" err="1"/>
              <a:t>região</a:t>
            </a:r>
            <a:r>
              <a:rPr lang="es-ES" sz="2600" dirty="0"/>
              <a:t>. </a:t>
            </a:r>
            <a:r>
              <a:rPr lang="es-ES" sz="2600" dirty="0" err="1"/>
              <a:t>Atualmente</a:t>
            </a:r>
            <a:r>
              <a:rPr lang="es-ES" sz="2600" dirty="0"/>
              <a:t> </a:t>
            </a:r>
            <a:r>
              <a:rPr lang="es-ES" sz="2600" dirty="0" err="1"/>
              <a:t>são</a:t>
            </a:r>
            <a:r>
              <a:rPr lang="es-ES" sz="2600" dirty="0"/>
              <a:t> 640 </a:t>
            </a:r>
            <a:r>
              <a:rPr lang="es-ES" sz="2600" dirty="0" err="1"/>
              <a:t>estudantes</a:t>
            </a:r>
            <a:r>
              <a:rPr lang="es-ES" sz="2600" dirty="0"/>
              <a:t>. Como so </a:t>
            </a:r>
            <a:r>
              <a:rPr lang="es-ES" sz="2600" dirty="0" err="1"/>
              <a:t>haviam</a:t>
            </a:r>
            <a:r>
              <a:rPr lang="es-ES" sz="2600" dirty="0"/>
              <a:t> 14 salas para 16 turmas, </a:t>
            </a:r>
            <a:r>
              <a:rPr lang="es-ES" sz="2600" dirty="0" err="1"/>
              <a:t>alguns</a:t>
            </a:r>
            <a:r>
              <a:rPr lang="es-ES" sz="2600" dirty="0"/>
              <a:t> </a:t>
            </a:r>
            <a:r>
              <a:rPr lang="es-ES" sz="2600" dirty="0" err="1"/>
              <a:t>estudantes</a:t>
            </a:r>
            <a:r>
              <a:rPr lang="es-ES" sz="2600" dirty="0"/>
              <a:t> </a:t>
            </a:r>
            <a:r>
              <a:rPr lang="es-ES" sz="2600" dirty="0" err="1"/>
              <a:t>tinham</a:t>
            </a:r>
            <a:r>
              <a:rPr lang="es-ES" sz="2600" dirty="0"/>
              <a:t> que </a:t>
            </a:r>
            <a:r>
              <a:rPr lang="es-ES" sz="2600" dirty="0" err="1"/>
              <a:t>estidar</a:t>
            </a:r>
            <a:r>
              <a:rPr lang="es-ES" sz="2600" dirty="0"/>
              <a:t> </a:t>
            </a:r>
            <a:r>
              <a:rPr lang="es-ES" sz="2600" dirty="0" err="1"/>
              <a:t>debaixo</a:t>
            </a:r>
            <a:r>
              <a:rPr lang="es-ES" sz="2600" dirty="0"/>
              <a:t> das </a:t>
            </a:r>
            <a:r>
              <a:rPr lang="es-ES" sz="2600" dirty="0" err="1"/>
              <a:t>árvores</a:t>
            </a:r>
            <a:r>
              <a:rPr lang="es-ES" sz="2600" dirty="0"/>
              <a:t>. Por </a:t>
            </a:r>
            <a:r>
              <a:rPr lang="es-ES" sz="2600" dirty="0" err="1"/>
              <a:t>isso</a:t>
            </a:r>
            <a:r>
              <a:rPr lang="es-ES" sz="2600" dirty="0"/>
              <a:t> </a:t>
            </a:r>
            <a:r>
              <a:rPr lang="es-ES" sz="2600" dirty="0" err="1"/>
              <a:t>surgiu</a:t>
            </a:r>
            <a:r>
              <a:rPr lang="es-ES" sz="2600" dirty="0"/>
              <a:t> o m </a:t>
            </a:r>
            <a:r>
              <a:rPr lang="es-ES" sz="2600" dirty="0" err="1"/>
              <a:t>projeto</a:t>
            </a:r>
            <a:r>
              <a:rPr lang="es-ES" sz="2600" dirty="0"/>
              <a:t> de </a:t>
            </a:r>
            <a:r>
              <a:rPr lang="es-ES" sz="2600" dirty="0" err="1"/>
              <a:t>construção</a:t>
            </a:r>
            <a:r>
              <a:rPr lang="es-ES" sz="2600" dirty="0"/>
              <a:t> de </a:t>
            </a:r>
            <a:r>
              <a:rPr lang="es-ES" sz="2600" dirty="0" err="1"/>
              <a:t>mais</a:t>
            </a:r>
            <a:r>
              <a:rPr lang="es-ES" sz="2600" dirty="0"/>
              <a:t> </a:t>
            </a:r>
            <a:r>
              <a:rPr lang="es-ES" sz="2600" dirty="0" err="1"/>
              <a:t>duas</a:t>
            </a:r>
            <a:r>
              <a:rPr lang="es-ES" sz="2600" dirty="0"/>
              <a:t> salas. </a:t>
            </a:r>
          </a:p>
          <a:p>
            <a:pPr algn="just"/>
            <a:r>
              <a:rPr lang="es-ES" sz="2600" dirty="0" err="1">
                <a:effectLst/>
              </a:rPr>
              <a:t>Graças</a:t>
            </a:r>
            <a:r>
              <a:rPr lang="es-ES" sz="2600" dirty="0">
                <a:effectLst/>
              </a:rPr>
              <a:t> </a:t>
            </a:r>
            <a:r>
              <a:rPr lang="es-ES" sz="2600" dirty="0"/>
              <a:t>à </a:t>
            </a:r>
            <a:r>
              <a:rPr lang="es-ES" sz="2600" dirty="0" err="1"/>
              <a:t>ajuda</a:t>
            </a:r>
            <a:r>
              <a:rPr lang="es-ES" sz="2600" dirty="0"/>
              <a:t> da IAM </a:t>
            </a:r>
            <a:r>
              <a:rPr lang="es-ES" sz="2600" dirty="0" err="1"/>
              <a:t>e</a:t>
            </a:r>
            <a:r>
              <a:rPr lang="es-ES" sz="2600" dirty="0" err="1">
                <a:effectLst/>
              </a:rPr>
              <a:t>a</a:t>
            </a:r>
            <a:r>
              <a:rPr lang="es-ES" sz="2600" dirty="0">
                <a:effectLst/>
              </a:rPr>
              <a:t> </a:t>
            </a:r>
            <a:r>
              <a:rPr lang="es-ES" sz="2600" dirty="0" err="1">
                <a:effectLst/>
              </a:rPr>
              <a:t>colaboração</a:t>
            </a:r>
            <a:r>
              <a:rPr lang="es-ES" sz="2600" dirty="0">
                <a:effectLst/>
              </a:rPr>
              <a:t> da </a:t>
            </a:r>
            <a:r>
              <a:rPr lang="es-ES" sz="2600" dirty="0" err="1">
                <a:effectLst/>
              </a:rPr>
              <a:t>população</a:t>
            </a:r>
            <a:r>
              <a:rPr lang="es-ES" sz="2600" dirty="0">
                <a:effectLst/>
              </a:rPr>
              <a:t> local, o </a:t>
            </a:r>
            <a:r>
              <a:rPr lang="es-ES" sz="2600" dirty="0" err="1">
                <a:effectLst/>
              </a:rPr>
              <a:t>projeto</a:t>
            </a:r>
            <a:r>
              <a:rPr lang="es-ES" sz="2600" dirty="0">
                <a:effectLst/>
              </a:rPr>
              <a:t> </a:t>
            </a:r>
            <a:r>
              <a:rPr lang="es-ES" sz="2600" dirty="0" err="1">
                <a:effectLst/>
              </a:rPr>
              <a:t>foi</a:t>
            </a:r>
            <a:r>
              <a:rPr lang="es-ES" sz="2600" dirty="0">
                <a:effectLst/>
              </a:rPr>
              <a:t> realizado </a:t>
            </a:r>
            <a:r>
              <a:rPr lang="es-ES" sz="2600" dirty="0" err="1">
                <a:effectLst/>
              </a:rPr>
              <a:t>com</a:t>
            </a:r>
            <a:r>
              <a:rPr lang="es-ES" sz="2600" dirty="0">
                <a:effectLst/>
              </a:rPr>
              <a:t> </a:t>
            </a:r>
            <a:r>
              <a:rPr lang="es-ES" sz="2600" dirty="0" err="1">
                <a:effectLst/>
              </a:rPr>
              <a:t>ê</a:t>
            </a:r>
            <a:r>
              <a:rPr lang="es-ES" sz="2600" dirty="0" err="1"/>
              <a:t>xito</a:t>
            </a:r>
            <a:r>
              <a:rPr lang="es-ES" sz="2600" dirty="0"/>
              <a:t>. As </a:t>
            </a:r>
            <a:r>
              <a:rPr lang="es-ES" sz="2600" dirty="0" err="1"/>
              <a:t>crianças</a:t>
            </a:r>
            <a:r>
              <a:rPr lang="es-ES" sz="2600" dirty="0"/>
              <a:t> e as familias </a:t>
            </a:r>
            <a:r>
              <a:rPr lang="es-ES" sz="2600" dirty="0" err="1"/>
              <a:t>ajudaram</a:t>
            </a:r>
            <a:r>
              <a:rPr lang="es-ES" sz="2600" dirty="0"/>
              <a:t> </a:t>
            </a:r>
            <a:r>
              <a:rPr lang="es-ES" sz="2600" dirty="0" err="1"/>
              <a:t>limpando</a:t>
            </a:r>
            <a:r>
              <a:rPr lang="es-ES" sz="2600" dirty="0"/>
              <a:t> o lugar, </a:t>
            </a:r>
            <a:r>
              <a:rPr lang="es-ES" sz="2600" dirty="0" err="1"/>
              <a:t>oferecendo</a:t>
            </a:r>
            <a:r>
              <a:rPr lang="es-ES" sz="2600" dirty="0"/>
              <a:t> </a:t>
            </a:r>
            <a:r>
              <a:rPr lang="es-ES" sz="2600" dirty="0" err="1"/>
              <a:t>materiais</a:t>
            </a:r>
            <a:r>
              <a:rPr lang="es-ES" sz="2600" dirty="0"/>
              <a:t> de </a:t>
            </a:r>
            <a:r>
              <a:rPr lang="es-ES" sz="2600" dirty="0" err="1"/>
              <a:t>construção</a:t>
            </a:r>
            <a:r>
              <a:rPr lang="es-ES" sz="2600" dirty="0"/>
              <a:t> e </a:t>
            </a:r>
            <a:r>
              <a:rPr lang="es-ES" sz="2600" dirty="0" err="1"/>
              <a:t>mão</a:t>
            </a:r>
            <a:r>
              <a:rPr lang="es-ES" sz="2600" dirty="0"/>
              <a:t> de obra gratuita. </a:t>
            </a:r>
            <a:r>
              <a:rPr lang="es-ES" sz="2600" dirty="0">
                <a:effectLst/>
              </a:rPr>
              <a:t>O </a:t>
            </a:r>
            <a:r>
              <a:rPr lang="es-ES" sz="2600" dirty="0" err="1">
                <a:effectLst/>
              </a:rPr>
              <a:t>dia</a:t>
            </a:r>
            <a:r>
              <a:rPr lang="es-ES" sz="2600" dirty="0">
                <a:effectLst/>
              </a:rPr>
              <a:t> da Santa Infancia </a:t>
            </a:r>
            <a:r>
              <a:rPr lang="es-ES" sz="2600" dirty="0" err="1">
                <a:effectLst/>
              </a:rPr>
              <a:t>foi</a:t>
            </a:r>
            <a:r>
              <a:rPr lang="es-ES" sz="2600" dirty="0">
                <a:effectLst/>
              </a:rPr>
              <a:t> celebrado de </a:t>
            </a:r>
            <a:r>
              <a:rPr lang="es-ES" sz="2600" dirty="0" err="1">
                <a:effectLst/>
              </a:rPr>
              <a:t>maneira</a:t>
            </a:r>
            <a:r>
              <a:rPr lang="es-ES" sz="2600" dirty="0">
                <a:effectLst/>
              </a:rPr>
              <a:t> grandiosa </a:t>
            </a:r>
            <a:r>
              <a:rPr lang="es-ES" sz="2600" dirty="0" err="1">
                <a:effectLst/>
              </a:rPr>
              <a:t>com</a:t>
            </a:r>
            <a:r>
              <a:rPr lang="es-ES" sz="2600" dirty="0">
                <a:effectLst/>
              </a:rPr>
              <a:t> </a:t>
            </a:r>
            <a:r>
              <a:rPr lang="es-ES" sz="2600" dirty="0" err="1">
                <a:effectLst/>
              </a:rPr>
              <a:t>m</a:t>
            </a:r>
            <a:r>
              <a:rPr lang="es-ES" sz="2600" dirty="0" err="1"/>
              <a:t>issa</a:t>
            </a:r>
            <a:r>
              <a:rPr lang="es-ES" sz="2600" dirty="0"/>
              <a:t>, </a:t>
            </a:r>
            <a:r>
              <a:rPr lang="es-ES" sz="2600" dirty="0" err="1"/>
              <a:t>jogo</a:t>
            </a:r>
            <a:r>
              <a:rPr lang="es-ES" sz="2600" dirty="0"/>
              <a:t> e </a:t>
            </a:r>
            <a:r>
              <a:rPr lang="es-ES" sz="2600" dirty="0" err="1"/>
              <a:t>competições</a:t>
            </a:r>
            <a:r>
              <a:rPr lang="es-ES" sz="2600" dirty="0"/>
              <a:t>. Todos os envueltos, entre </a:t>
            </a:r>
            <a:r>
              <a:rPr lang="es-ES" sz="2600" dirty="0" err="1"/>
              <a:t>estudantes</a:t>
            </a:r>
            <a:r>
              <a:rPr lang="es-ES" sz="2600" dirty="0"/>
              <a:t>, profesores e  funcionarios </a:t>
            </a:r>
            <a:r>
              <a:rPr lang="es-ES" sz="2600" dirty="0" err="1"/>
              <a:t>expressam</a:t>
            </a:r>
            <a:r>
              <a:rPr lang="es-ES" sz="2600" dirty="0"/>
              <a:t> </a:t>
            </a:r>
            <a:r>
              <a:rPr lang="es-ES" sz="2600" dirty="0" err="1"/>
              <a:t>seus</a:t>
            </a:r>
            <a:r>
              <a:rPr lang="es-ES" sz="2600" dirty="0"/>
              <a:t> sinceros </a:t>
            </a:r>
            <a:r>
              <a:rPr lang="es-ES" sz="2600" dirty="0" err="1"/>
              <a:t>agradecimentos</a:t>
            </a:r>
            <a:r>
              <a:rPr lang="es-ES" sz="2600" dirty="0"/>
              <a:t> pela </a:t>
            </a:r>
            <a:r>
              <a:rPr lang="es-ES" sz="2600" dirty="0" err="1"/>
              <a:t>ajuda</a:t>
            </a:r>
            <a:r>
              <a:rPr lang="es-ES" sz="2600" dirty="0"/>
              <a:t>  e </a:t>
            </a:r>
            <a:r>
              <a:rPr lang="es-ES" sz="2600" dirty="0" err="1"/>
              <a:t>retribuem</a:t>
            </a:r>
            <a:r>
              <a:rPr lang="es-ES" sz="2600" dirty="0"/>
              <a:t> </a:t>
            </a:r>
            <a:r>
              <a:rPr lang="es-ES" sz="2600" dirty="0" err="1"/>
              <a:t>com</a:t>
            </a:r>
            <a:r>
              <a:rPr lang="es-ES" sz="2600" dirty="0"/>
              <a:t>  </a:t>
            </a:r>
            <a:r>
              <a:rPr lang="es-ES" sz="2600" dirty="0" err="1"/>
              <a:t>orações</a:t>
            </a:r>
            <a:r>
              <a:rPr lang="es-ES" sz="2600" dirty="0"/>
              <a:t>.</a:t>
            </a:r>
          </a:p>
          <a:p>
            <a:pPr algn="just"/>
            <a:endParaRPr lang="es-ES" dirty="0"/>
          </a:p>
          <a:p>
            <a:endParaRPr lang="es-ES" dirty="0">
              <a:effectLst/>
            </a:endParaRPr>
          </a:p>
          <a:p>
            <a:endParaRPr lang="es-ES" dirty="0">
              <a:effectLst/>
            </a:endParaRPr>
          </a:p>
          <a:p>
            <a:endParaRPr lang="pt-BR" dirty="0"/>
          </a:p>
        </p:txBody>
      </p:sp>
    </p:spTree>
    <p:extLst>
      <p:ext uri="{BB962C8B-B14F-4D97-AF65-F5344CB8AC3E}">
        <p14:creationId xmlns:p14="http://schemas.microsoft.com/office/powerpoint/2010/main" val="1892422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02A583E6-174C-4D82-8631-5658F7B7AE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8288" y="574927"/>
            <a:ext cx="7677398" cy="5158644"/>
          </a:xfrm>
        </p:spPr>
      </p:pic>
    </p:spTree>
    <p:extLst>
      <p:ext uri="{BB962C8B-B14F-4D97-AF65-F5344CB8AC3E}">
        <p14:creationId xmlns:p14="http://schemas.microsoft.com/office/powerpoint/2010/main" val="2708668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6F975D4A-FCC8-4FF1-A286-7F012EC4B3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955850"/>
            <a:ext cx="5598362" cy="3774005"/>
          </a:xfrm>
        </p:spPr>
      </p:pic>
      <p:pic>
        <p:nvPicPr>
          <p:cNvPr id="6" name="Espaço Reservado para Conteúdo 4">
            <a:extLst>
              <a:ext uri="{FF2B5EF4-FFF2-40B4-BE49-F238E27FC236}">
                <a16:creationId xmlns:a16="http://schemas.microsoft.com/office/drawing/2014/main" id="{D27745F7-41FC-4ADF-B7EF-50C158868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497" y="0"/>
            <a:ext cx="5528351" cy="3665537"/>
          </a:xfrm>
          <a:prstGeom prst="rect">
            <a:avLst/>
          </a:prstGeom>
        </p:spPr>
      </p:pic>
      <p:pic>
        <p:nvPicPr>
          <p:cNvPr id="7" name="Espaço Reservado para Conteúdo 4">
            <a:extLst>
              <a:ext uri="{FF2B5EF4-FFF2-40B4-BE49-F238E27FC236}">
                <a16:creationId xmlns:a16="http://schemas.microsoft.com/office/drawing/2014/main" id="{C0D59E4B-2A27-4DF0-B931-1D2A8CDD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748" y="2785729"/>
            <a:ext cx="5932327" cy="3944126"/>
          </a:xfrm>
          <a:prstGeom prst="rect">
            <a:avLst/>
          </a:prstGeom>
        </p:spPr>
      </p:pic>
    </p:spTree>
    <p:extLst>
      <p:ext uri="{BB962C8B-B14F-4D97-AF65-F5344CB8AC3E}">
        <p14:creationId xmlns:p14="http://schemas.microsoft.com/office/powerpoint/2010/main" val="141193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CEB117C2-66FD-4E7D-8DE3-F8ACDAF6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073" y="0"/>
            <a:ext cx="8583854" cy="6858000"/>
          </a:xfrm>
          <a:prstGeom prst="rect">
            <a:avLst/>
          </a:prstGeom>
        </p:spPr>
      </p:pic>
    </p:spTree>
    <p:extLst>
      <p:ext uri="{BB962C8B-B14F-4D97-AF65-F5344CB8AC3E}">
        <p14:creationId xmlns:p14="http://schemas.microsoft.com/office/powerpoint/2010/main" val="372080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74FB466-7C1B-4E0F-9A14-9B8C31FBD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056" y="254305"/>
            <a:ext cx="6996223" cy="6227407"/>
          </a:xfrm>
          <a:prstGeom prst="rect">
            <a:avLst/>
          </a:prstGeom>
        </p:spPr>
      </p:pic>
    </p:spTree>
    <p:extLst>
      <p:ext uri="{BB962C8B-B14F-4D97-AF65-F5344CB8AC3E}">
        <p14:creationId xmlns:p14="http://schemas.microsoft.com/office/powerpoint/2010/main" val="406182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BFCE78C2-4032-4187-8DCE-C2CD19EA5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833" y="138223"/>
            <a:ext cx="5507182" cy="6858000"/>
          </a:xfrm>
          <a:prstGeom prst="rect">
            <a:avLst/>
          </a:prstGeom>
        </p:spPr>
      </p:pic>
      <p:sp>
        <p:nvSpPr>
          <p:cNvPr id="7" name="CaixaDeTexto 6">
            <a:extLst>
              <a:ext uri="{FF2B5EF4-FFF2-40B4-BE49-F238E27FC236}">
                <a16:creationId xmlns:a16="http://schemas.microsoft.com/office/drawing/2014/main" id="{BA71FC8A-68B6-44B3-AD02-5FB523E03EEF}"/>
              </a:ext>
            </a:extLst>
          </p:cNvPr>
          <p:cNvSpPr txBox="1"/>
          <p:nvPr/>
        </p:nvSpPr>
        <p:spPr>
          <a:xfrm>
            <a:off x="7442791" y="2286000"/>
            <a:ext cx="4221125" cy="1446550"/>
          </a:xfrm>
          <a:prstGeom prst="rect">
            <a:avLst/>
          </a:prstGeom>
          <a:noFill/>
        </p:spPr>
        <p:txBody>
          <a:bodyPr wrap="square" rtlCol="0">
            <a:spAutoFit/>
          </a:bodyPr>
          <a:lstStyle/>
          <a:p>
            <a:r>
              <a:rPr lang="pt-BR" sz="8800" dirty="0">
                <a:solidFill>
                  <a:srgbClr val="FF0000"/>
                </a:solidFill>
                <a:latin typeface="Baskerville Old Face" panose="02020602080505020303" pitchFamily="18" charset="0"/>
              </a:rPr>
              <a:t>América</a:t>
            </a:r>
          </a:p>
        </p:txBody>
      </p:sp>
    </p:spTree>
    <p:extLst>
      <p:ext uri="{BB962C8B-B14F-4D97-AF65-F5344CB8AC3E}">
        <p14:creationId xmlns:p14="http://schemas.microsoft.com/office/powerpoint/2010/main" val="1239021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453F718-6497-422A-B728-4DECA2F34CCA}"/>
              </a:ext>
            </a:extLst>
          </p:cNvPr>
          <p:cNvSpPr txBox="1"/>
          <p:nvPr/>
        </p:nvSpPr>
        <p:spPr>
          <a:xfrm>
            <a:off x="372139" y="180753"/>
            <a:ext cx="11578855" cy="6093976"/>
          </a:xfrm>
          <a:prstGeom prst="rect">
            <a:avLst/>
          </a:prstGeom>
          <a:noFill/>
        </p:spPr>
        <p:txBody>
          <a:bodyPr wrap="square" rtlCol="0">
            <a:spAutoFit/>
          </a:bodyPr>
          <a:lstStyle/>
          <a:p>
            <a:pPr algn="ctr"/>
            <a:endParaRPr lang="pt-BR" sz="2600" dirty="0"/>
          </a:p>
          <a:p>
            <a:pPr algn="ctr"/>
            <a:r>
              <a:rPr lang="pt-BR" sz="2600" dirty="0"/>
              <a:t>Papua Nova Guiné</a:t>
            </a:r>
          </a:p>
          <a:p>
            <a:pPr algn="ctr"/>
            <a:r>
              <a:rPr lang="pt-BR" sz="2600" dirty="0"/>
              <a:t>Ajuda no ensino fundamental das crianças </a:t>
            </a:r>
          </a:p>
          <a:p>
            <a:endParaRPr lang="pt-BR" sz="2600" dirty="0"/>
          </a:p>
          <a:p>
            <a:pPr algn="just"/>
            <a:r>
              <a:rPr lang="pt-BR" sz="2600" dirty="0"/>
              <a:t>A diocese de  </a:t>
            </a:r>
            <a:r>
              <a:rPr lang="pt-BR" sz="2600" dirty="0" err="1"/>
              <a:t>Wabag</a:t>
            </a:r>
            <a:r>
              <a:rPr lang="pt-BR" sz="2600" dirty="0"/>
              <a:t> ocupa a região montanhosa de Papua Nova Guiné. As paroquias de </a:t>
            </a:r>
            <a:r>
              <a:rPr lang="pt-BR" sz="2600" dirty="0" err="1"/>
              <a:t>Kompiam</a:t>
            </a:r>
            <a:r>
              <a:rPr lang="pt-BR" sz="2600" dirty="0"/>
              <a:t>, </a:t>
            </a:r>
            <a:r>
              <a:rPr lang="pt-BR" sz="2600" dirty="0" err="1"/>
              <a:t>Mungulep</a:t>
            </a:r>
            <a:r>
              <a:rPr lang="pt-BR" sz="2600" dirty="0"/>
              <a:t> e </a:t>
            </a:r>
            <a:r>
              <a:rPr lang="pt-BR" sz="2600" dirty="0" err="1"/>
              <a:t>Muramuni</a:t>
            </a:r>
            <a:r>
              <a:rPr lang="pt-BR" sz="2600" dirty="0"/>
              <a:t> são muito distantes e estão dando prioridade às escolas de ensino fundamentais. Não há ligação por estrada, de modo que tudo precisa ser transportado por avião, ou carregando quase um dia inteiro caminhando. </a:t>
            </a:r>
          </a:p>
          <a:p>
            <a:pPr algn="just"/>
            <a:r>
              <a:rPr lang="pt-BR" sz="2600" dirty="0"/>
              <a:t>Cerca de 3.800 crianças entre 5 e 9 anos beneficia-se com este projeto.</a:t>
            </a:r>
          </a:p>
          <a:p>
            <a:pPr algn="just"/>
            <a:r>
              <a:rPr lang="pt-BR" sz="2600" dirty="0"/>
              <a:t>O montante oferecido pela Pontifícia Obra da infância e Adolescência Missionária tem sido utilizado na educação das crianças nas áreas distantes, de modo especial em materiais de educação e instrução, retiros, seminários e transportes.</a:t>
            </a:r>
          </a:p>
          <a:p>
            <a:pPr algn="just"/>
            <a:r>
              <a:rPr lang="pt-BR" sz="2600" dirty="0"/>
              <a:t>As crianças de </a:t>
            </a:r>
            <a:r>
              <a:rPr lang="pt-BR" sz="2600" dirty="0" err="1"/>
              <a:t>Waban</a:t>
            </a:r>
            <a:r>
              <a:rPr lang="pt-BR" sz="2600" dirty="0"/>
              <a:t> estão muito agradecidas e rezam para que o Bom Senhor abençoes a Santa Infância e os benfeitores em seus esforços para ajudar as crianças necessitadas em todo o mundo</a:t>
            </a:r>
            <a:r>
              <a:rPr lang="pt-BR" dirty="0"/>
              <a:t>. </a:t>
            </a:r>
          </a:p>
        </p:txBody>
      </p:sp>
    </p:spTree>
    <p:extLst>
      <p:ext uri="{BB962C8B-B14F-4D97-AF65-F5344CB8AC3E}">
        <p14:creationId xmlns:p14="http://schemas.microsoft.com/office/powerpoint/2010/main" val="752726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E9251CE6-9E66-40DA-8951-356550E168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848" y="138223"/>
            <a:ext cx="5758966" cy="4351338"/>
          </a:xfrm>
        </p:spPr>
      </p:pic>
      <p:pic>
        <p:nvPicPr>
          <p:cNvPr id="6" name="Espaço Reservado para Conteúdo 4">
            <a:extLst>
              <a:ext uri="{FF2B5EF4-FFF2-40B4-BE49-F238E27FC236}">
                <a16:creationId xmlns:a16="http://schemas.microsoft.com/office/drawing/2014/main" id="{4F8AFBBE-9F22-43E2-ADB2-85BC3AC35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814" y="2399783"/>
            <a:ext cx="5679867" cy="4351338"/>
          </a:xfrm>
          <a:prstGeom prst="rect">
            <a:avLst/>
          </a:prstGeom>
        </p:spPr>
      </p:pic>
    </p:spTree>
    <p:extLst>
      <p:ext uri="{BB962C8B-B14F-4D97-AF65-F5344CB8AC3E}">
        <p14:creationId xmlns:p14="http://schemas.microsoft.com/office/powerpoint/2010/main" val="3162388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E2697A4E-D072-45DB-B057-C81E304573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278" y="81886"/>
            <a:ext cx="5794885" cy="4351338"/>
          </a:xfrm>
        </p:spPr>
      </p:pic>
      <p:pic>
        <p:nvPicPr>
          <p:cNvPr id="6" name="Espaço Reservado para Conteúdo 4">
            <a:extLst>
              <a:ext uri="{FF2B5EF4-FFF2-40B4-BE49-F238E27FC236}">
                <a16:creationId xmlns:a16="http://schemas.microsoft.com/office/drawing/2014/main" id="{558D0195-4E86-4D7B-80DE-48DE86C76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163" y="2257555"/>
            <a:ext cx="5907270" cy="4351338"/>
          </a:xfrm>
          <a:prstGeom prst="rect">
            <a:avLst/>
          </a:prstGeom>
        </p:spPr>
      </p:pic>
    </p:spTree>
    <p:extLst>
      <p:ext uri="{BB962C8B-B14F-4D97-AF65-F5344CB8AC3E}">
        <p14:creationId xmlns:p14="http://schemas.microsoft.com/office/powerpoint/2010/main" val="200922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3466D668-6B6B-4353-B462-EDFC4C9C5B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8948" y="2006932"/>
            <a:ext cx="5791983" cy="4351338"/>
          </a:xfrm>
        </p:spPr>
      </p:pic>
      <p:pic>
        <p:nvPicPr>
          <p:cNvPr id="6" name="Espaço Reservado para Conteúdo 4">
            <a:extLst>
              <a:ext uri="{FF2B5EF4-FFF2-40B4-BE49-F238E27FC236}">
                <a16:creationId xmlns:a16="http://schemas.microsoft.com/office/drawing/2014/main" id="{761D4F3B-D996-4C0A-8CF5-7F3D560B8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931" y="485923"/>
            <a:ext cx="3600443" cy="4351338"/>
          </a:xfrm>
          <a:prstGeom prst="rect">
            <a:avLst/>
          </a:prstGeom>
        </p:spPr>
      </p:pic>
    </p:spTree>
    <p:extLst>
      <p:ext uri="{BB962C8B-B14F-4D97-AF65-F5344CB8AC3E}">
        <p14:creationId xmlns:p14="http://schemas.microsoft.com/office/powerpoint/2010/main" val="1540666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230969D-5701-4F9C-9757-B8D7D649AB29}"/>
              </a:ext>
            </a:extLst>
          </p:cNvPr>
          <p:cNvSpPr>
            <a:spLocks noGrp="1"/>
          </p:cNvSpPr>
          <p:nvPr>
            <p:ph idx="1"/>
          </p:nvPr>
        </p:nvSpPr>
        <p:spPr>
          <a:xfrm>
            <a:off x="838200" y="1825625"/>
            <a:ext cx="10783186" cy="4351338"/>
          </a:xfrm>
        </p:spPr>
        <p:txBody>
          <a:bodyPr>
            <a:normAutofit fontScale="92500" lnSpcReduction="20000"/>
          </a:bodyPr>
          <a:lstStyle/>
          <a:p>
            <a:pPr marL="0" indent="0" algn="r">
              <a:buNone/>
            </a:pPr>
            <a:endParaRPr lang="pt-BR" sz="3200" dirty="0"/>
          </a:p>
          <a:p>
            <a:pPr marL="0" indent="0" algn="r">
              <a:buNone/>
            </a:pPr>
            <a:endParaRPr lang="pt-BR" sz="3200" dirty="0"/>
          </a:p>
          <a:p>
            <a:pPr marL="0" indent="0" algn="r">
              <a:buNone/>
            </a:pPr>
            <a:endParaRPr lang="pt-BR" sz="3200" dirty="0"/>
          </a:p>
          <a:p>
            <a:pPr marL="0" indent="0" algn="r">
              <a:buNone/>
            </a:pPr>
            <a:endParaRPr lang="pt-BR" sz="3200" dirty="0"/>
          </a:p>
          <a:p>
            <a:pPr marL="0" indent="0" algn="r">
              <a:buNone/>
            </a:pPr>
            <a:r>
              <a:rPr lang="pt-BR" sz="3200" dirty="0"/>
              <a:t>Com o esforço de cada assessor, criança e adolescente continuamos ajudando a outras crianças e adolescentes para que “todos tenham vida e a tenham em abundancia” (</a:t>
            </a:r>
            <a:r>
              <a:rPr lang="pt-BR" sz="3200" dirty="0" err="1"/>
              <a:t>Jo</a:t>
            </a:r>
            <a:r>
              <a:rPr lang="pt-BR" sz="3200" dirty="0"/>
              <a:t> 10,10)</a:t>
            </a:r>
          </a:p>
          <a:p>
            <a:pPr marL="0" indent="0" algn="r">
              <a:buNone/>
            </a:pPr>
            <a:r>
              <a:rPr lang="pt-BR" sz="2000" dirty="0"/>
              <a:t>http://www.ppoomm.va/index.php?mnu=opere&amp;opera=POSI&amp;lang=ES </a:t>
            </a:r>
          </a:p>
        </p:txBody>
      </p:sp>
    </p:spTree>
    <p:extLst>
      <p:ext uri="{BB962C8B-B14F-4D97-AF65-F5344CB8AC3E}">
        <p14:creationId xmlns:p14="http://schemas.microsoft.com/office/powerpoint/2010/main" val="424214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337AD944-8832-48A3-9F5C-60B2179E3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758" y="237587"/>
            <a:ext cx="8193643" cy="6302277"/>
          </a:xfrm>
          <a:prstGeom prst="rect">
            <a:avLst/>
          </a:prstGeom>
        </p:spPr>
      </p:pic>
    </p:spTree>
    <p:extLst>
      <p:ext uri="{BB962C8B-B14F-4D97-AF65-F5344CB8AC3E}">
        <p14:creationId xmlns:p14="http://schemas.microsoft.com/office/powerpoint/2010/main" val="32566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A5DE5237-C767-4550-88C7-73BA363009E3}"/>
              </a:ext>
            </a:extLst>
          </p:cNvPr>
          <p:cNvSpPr txBox="1"/>
          <p:nvPr/>
        </p:nvSpPr>
        <p:spPr>
          <a:xfrm>
            <a:off x="0" y="1"/>
            <a:ext cx="12192000" cy="6771084"/>
          </a:xfrm>
          <a:prstGeom prst="rect">
            <a:avLst/>
          </a:prstGeom>
          <a:noFill/>
        </p:spPr>
        <p:txBody>
          <a:bodyPr wrap="square" rtlCol="0">
            <a:spAutoFit/>
          </a:bodyPr>
          <a:lstStyle/>
          <a:p>
            <a:pPr algn="ctr"/>
            <a:endParaRPr lang="pt-BR" sz="3200" dirty="0"/>
          </a:p>
          <a:p>
            <a:pPr algn="ctr"/>
            <a:endParaRPr lang="pt-BR" sz="3200" dirty="0"/>
          </a:p>
          <a:p>
            <a:pPr algn="ctr"/>
            <a:r>
              <a:rPr lang="pt-BR" sz="3200" dirty="0" err="1"/>
              <a:t>Perú</a:t>
            </a:r>
            <a:endParaRPr lang="pt-BR" sz="3200" dirty="0"/>
          </a:p>
          <a:p>
            <a:pPr algn="ctr"/>
            <a:r>
              <a:rPr lang="pt-BR" sz="3200" dirty="0"/>
              <a:t>Vicariato Apostólico </a:t>
            </a:r>
            <a:r>
              <a:rPr lang="pt-BR" sz="3200" dirty="0" err="1"/>
              <a:t>di</a:t>
            </a:r>
            <a:r>
              <a:rPr lang="pt-BR" sz="3200" dirty="0"/>
              <a:t> San Ramón – Uniformes e material escolar para as crianças da Missão de </a:t>
            </a:r>
            <a:r>
              <a:rPr lang="pt-BR" sz="3200" dirty="0" err="1"/>
              <a:t>Yurinaki</a:t>
            </a:r>
            <a:r>
              <a:rPr lang="pt-BR" sz="3200" dirty="0"/>
              <a:t>, na selva Amazônica</a:t>
            </a:r>
          </a:p>
          <a:p>
            <a:pPr algn="just"/>
            <a:endParaRPr lang="pt-BR" sz="3200" dirty="0"/>
          </a:p>
          <a:p>
            <a:pPr algn="just"/>
            <a:r>
              <a:rPr lang="pt-BR" sz="3200" dirty="0"/>
              <a:t>Graças á ajuda da Pontifícia obra da Infância e Adolescência Missionária, as Religiosas da Missão têm conseguido comprar cadernos, lápis, canetas, livros escolares, Bíblias, etc. Ao mesmo tempo, elas compraram o necessário para confeccionar mochilas e uniformes das crianças feitos pelas próprias religiosas com a ajuda das mães. Esse material foi também distribuído nas comunidades indígenas espalhadas pela selva, algumas delas de difícil acesso, e necessitadas. </a:t>
            </a:r>
          </a:p>
          <a:p>
            <a:endParaRPr lang="pt-BR" dirty="0"/>
          </a:p>
        </p:txBody>
      </p:sp>
    </p:spTree>
    <p:extLst>
      <p:ext uri="{BB962C8B-B14F-4D97-AF65-F5344CB8AC3E}">
        <p14:creationId xmlns:p14="http://schemas.microsoft.com/office/powerpoint/2010/main" val="63325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92D61DE-4298-4468-82C1-07D29DD1B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90" y="125730"/>
            <a:ext cx="5599813" cy="4199860"/>
          </a:xfrm>
          <a:prstGeom prst="rect">
            <a:avLst/>
          </a:prstGeom>
        </p:spPr>
      </p:pic>
      <p:pic>
        <p:nvPicPr>
          <p:cNvPr id="5" name="Espaço Reservado para Conteúdo 4">
            <a:extLst>
              <a:ext uri="{FF2B5EF4-FFF2-40B4-BE49-F238E27FC236}">
                <a16:creationId xmlns:a16="http://schemas.microsoft.com/office/drawing/2014/main" id="{8F153FD5-3575-417F-A9A8-BBCCD5D143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86450" y="2788553"/>
            <a:ext cx="6024486" cy="3852277"/>
          </a:xfrm>
        </p:spPr>
      </p:pic>
    </p:spTree>
    <p:extLst>
      <p:ext uri="{BB962C8B-B14F-4D97-AF65-F5344CB8AC3E}">
        <p14:creationId xmlns:p14="http://schemas.microsoft.com/office/powerpoint/2010/main" val="402339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3FC74D91-6B91-49F5-8352-F4F4B668D0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801784" cy="4351338"/>
          </a:xfrm>
        </p:spPr>
      </p:pic>
      <p:pic>
        <p:nvPicPr>
          <p:cNvPr id="6" name="Espaço Reservado para Conteúdo 4">
            <a:extLst>
              <a:ext uri="{FF2B5EF4-FFF2-40B4-BE49-F238E27FC236}">
                <a16:creationId xmlns:a16="http://schemas.microsoft.com/office/drawing/2014/main" id="{AD59C677-E9ED-4376-9923-7E1F71DC1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367" y="2506662"/>
            <a:ext cx="6416633" cy="4351338"/>
          </a:xfrm>
          <a:prstGeom prst="rect">
            <a:avLst/>
          </a:prstGeom>
        </p:spPr>
      </p:pic>
    </p:spTree>
    <p:extLst>
      <p:ext uri="{BB962C8B-B14F-4D97-AF65-F5344CB8AC3E}">
        <p14:creationId xmlns:p14="http://schemas.microsoft.com/office/powerpoint/2010/main" val="248631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E09E7E6C-AF09-4965-9675-97A973DEEA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348177" cy="4011133"/>
          </a:xfrm>
        </p:spPr>
      </p:pic>
      <p:pic>
        <p:nvPicPr>
          <p:cNvPr id="8" name="Espaço Reservado para Conteúdo 4">
            <a:extLst>
              <a:ext uri="{FF2B5EF4-FFF2-40B4-BE49-F238E27FC236}">
                <a16:creationId xmlns:a16="http://schemas.microsoft.com/office/drawing/2014/main" id="{FB3DD11E-C142-4617-B889-81D32991B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1268" y="0"/>
            <a:ext cx="3577564" cy="4351338"/>
          </a:xfrm>
          <a:prstGeom prst="rect">
            <a:avLst/>
          </a:prstGeom>
        </p:spPr>
      </p:pic>
      <p:pic>
        <p:nvPicPr>
          <p:cNvPr id="9" name="Espaço Reservado para Conteúdo 4">
            <a:extLst>
              <a:ext uri="{FF2B5EF4-FFF2-40B4-BE49-F238E27FC236}">
                <a16:creationId xmlns:a16="http://schemas.microsoft.com/office/drawing/2014/main" id="{66CD61DF-0249-4B6C-8696-D5CC8F9CB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32" y="3352376"/>
            <a:ext cx="5583534" cy="3501268"/>
          </a:xfrm>
          <a:prstGeom prst="rect">
            <a:avLst/>
          </a:prstGeom>
        </p:spPr>
      </p:pic>
    </p:spTree>
    <p:extLst>
      <p:ext uri="{BB962C8B-B14F-4D97-AF65-F5344CB8AC3E}">
        <p14:creationId xmlns:p14="http://schemas.microsoft.com/office/powerpoint/2010/main" val="197935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3E909BCE-B6A5-49BB-B123-0EBEBBE78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209" y="0"/>
            <a:ext cx="7995093" cy="6695192"/>
          </a:xfrm>
          <a:prstGeom prst="rect">
            <a:avLst/>
          </a:prstGeom>
        </p:spPr>
      </p:pic>
      <p:sp>
        <p:nvSpPr>
          <p:cNvPr id="9" name="CaixaDeTexto 8">
            <a:extLst>
              <a:ext uri="{FF2B5EF4-FFF2-40B4-BE49-F238E27FC236}">
                <a16:creationId xmlns:a16="http://schemas.microsoft.com/office/drawing/2014/main" id="{CDC3F9E7-2A0C-43FD-919E-4F8104AF4DC9}"/>
              </a:ext>
            </a:extLst>
          </p:cNvPr>
          <p:cNvSpPr txBox="1"/>
          <p:nvPr/>
        </p:nvSpPr>
        <p:spPr>
          <a:xfrm>
            <a:off x="659220" y="2624321"/>
            <a:ext cx="3402418" cy="1446550"/>
          </a:xfrm>
          <a:prstGeom prst="rect">
            <a:avLst/>
          </a:prstGeom>
          <a:noFill/>
        </p:spPr>
        <p:txBody>
          <a:bodyPr wrap="square" rtlCol="0">
            <a:spAutoFit/>
          </a:bodyPr>
          <a:lstStyle/>
          <a:p>
            <a:r>
              <a:rPr lang="pt-BR" sz="8800" dirty="0">
                <a:solidFill>
                  <a:srgbClr val="00B050"/>
                </a:solidFill>
                <a:latin typeface="Baskerville Old Face" panose="02020602080505020303" pitchFamily="18" charset="0"/>
              </a:rPr>
              <a:t>África</a:t>
            </a:r>
          </a:p>
        </p:txBody>
      </p:sp>
    </p:spTree>
    <p:extLst>
      <p:ext uri="{BB962C8B-B14F-4D97-AF65-F5344CB8AC3E}">
        <p14:creationId xmlns:p14="http://schemas.microsoft.com/office/powerpoint/2010/main" val="266503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6D89D91-0E2B-458C-AD08-39EBE55E3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661" y="0"/>
            <a:ext cx="6422678" cy="6858000"/>
          </a:xfrm>
          <a:prstGeom prst="rect">
            <a:avLst/>
          </a:prstGeom>
        </p:spPr>
      </p:pic>
    </p:spTree>
    <p:extLst>
      <p:ext uri="{BB962C8B-B14F-4D97-AF65-F5344CB8AC3E}">
        <p14:creationId xmlns:p14="http://schemas.microsoft.com/office/powerpoint/2010/main" val="177111623"/>
      </p:ext>
    </p:extLst>
  </p:cSld>
  <p:clrMapOvr>
    <a:masterClrMapping/>
  </p:clrMapOvr>
</p:sld>
</file>

<file path=ppt/theme/theme1.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121</TotalTime>
  <Words>624</Words>
  <Application>Microsoft Office PowerPoint</Application>
  <PresentationFormat>Widescreen</PresentationFormat>
  <Paragraphs>39</Paragraphs>
  <Slides>24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24</vt:i4>
      </vt:variant>
    </vt:vector>
  </HeadingPairs>
  <TitlesOfParts>
    <vt:vector size="30" baseType="lpstr">
      <vt:lpstr>Arial</vt:lpstr>
      <vt:lpstr>Bahnschrift Light</vt:lpstr>
      <vt:lpstr>Baskerville Old Face</vt:lpstr>
      <vt:lpstr>Book Antiqua</vt:lpstr>
      <vt:lpstr>Gill Sans MT</vt:lpstr>
      <vt:lpstr>Galeria</vt:lpstr>
      <vt:lpstr>  Fruto da partilha dos sacrifícios das crianças e adolescentes e também da coleta da Campanha Missionária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Perú Vicariato Apostólico di San Ramón - Uniformes y material escolástico para los niños de la Misión de Yurinaki, en la jungla Amazónia Gracias a la ayuda de la Pontificia Obra de la Infancia Misionera, las Religiosas de la misión han podido comprar cuadernos, lapiceros, bolígrafos, libros escolares, Biblias, etc. Al mismo tiempo, han conseguido comprar lo necesario para confeccionar mochilas para guardar el material escolástico, y los uniformes de los niños. Los han confeccionado las Religiosas mismas con la ayuda de las mamás que colaboran con la comunidad religiosa. Estos equipos se han distribuido después entre las comunidades indígenas desperdigadas en la jungla, algunas de ellas difícilmente accesibles, y necesitadas de material de formación.</dc:title>
  <dc:creator>IAM</dc:creator>
  <cp:lastModifiedBy>IAM</cp:lastModifiedBy>
  <cp:revision>15</cp:revision>
  <dcterms:created xsi:type="dcterms:W3CDTF">2017-07-06T11:44:19Z</dcterms:created>
  <dcterms:modified xsi:type="dcterms:W3CDTF">2018-02-28T12:09:24Z</dcterms:modified>
</cp:coreProperties>
</file>